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387990"/>
    <a:srgbClr val="0A7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030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72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99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8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295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96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17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3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00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84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75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CD382-89FA-4792-83C9-FD0D39D604B2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C70A5-0B8E-4AD1-B994-0682B23E7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75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0103" y="932798"/>
            <a:ext cx="11179277" cy="1397448"/>
          </a:xfrm>
          <a:effectLst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  <a:sp3d extrusionH="76200" prstMaterial="matte">
            <a:extrusionClr>
              <a:schemeClr val="tx1"/>
            </a:extrusionClr>
          </a:sp3d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/>
            </a:r>
            <a:br>
              <a:rPr lang="ru-RU" b="1" i="1" dirty="0" smtClean="0">
                <a:solidFill>
                  <a:srgbClr val="002060"/>
                </a:solidFill>
                <a:latin typeface="Book Antiqua" panose="02040602050305030304" pitchFamily="18" charset="0"/>
              </a:rPr>
            </a:br>
            <a:r>
              <a:rPr lang="ru-RU" b="1" i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Программа для арифметической прогрессии</a:t>
            </a:r>
            <a:endParaRPr lang="ru-RU" b="1" i="1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801033" y="3746089"/>
            <a:ext cx="6066502" cy="243087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В разработке участвовали:</a:t>
            </a:r>
          </a:p>
          <a:p>
            <a:r>
              <a:rPr lang="ru-RU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Сидоренко Артем Алексеевич</a:t>
            </a:r>
          </a:p>
          <a:p>
            <a:r>
              <a:rPr lang="ru-RU" b="1" dirty="0" err="1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Соколикова</a:t>
            </a:r>
            <a:r>
              <a:rPr lang="ru-RU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Ксения Николаевна</a:t>
            </a:r>
          </a:p>
          <a:p>
            <a:r>
              <a:rPr lang="ru-RU" b="1" dirty="0" err="1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Сырцева</a:t>
            </a:r>
            <a:r>
              <a:rPr lang="ru-RU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Вероника Александровна</a:t>
            </a:r>
          </a:p>
          <a:p>
            <a:r>
              <a:rPr lang="ru-RU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Мартыненко </a:t>
            </a:r>
            <a:r>
              <a:rPr lang="ru-RU" b="1" dirty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Елизавета </a:t>
            </a:r>
            <a:r>
              <a:rPr lang="ru-RU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Андреевна</a:t>
            </a:r>
          </a:p>
          <a:p>
            <a:endParaRPr lang="ru-RU" b="1" dirty="0">
              <a:solidFill>
                <a:srgbClr val="00206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2815151"/>
            <a:ext cx="3656780" cy="3656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9050">
            <a:bevelT w="25400" h="19050"/>
            <a:contourClr>
              <a:schemeClr val="accent1">
                <a:lumMod val="50000"/>
              </a:schemeClr>
            </a:contourClr>
          </a:sp3d>
        </p:spPr>
      </p:pic>
      <p:sp>
        <p:nvSpPr>
          <p:cNvPr id="12" name="Прямоугольник 11"/>
          <p:cNvSpPr/>
          <p:nvPr/>
        </p:nvSpPr>
        <p:spPr>
          <a:xfrm>
            <a:off x="2261418" y="268272"/>
            <a:ext cx="7570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Южный Федеральный Университет</a:t>
            </a:r>
          </a:p>
          <a:p>
            <a:pPr algn="ctr"/>
            <a:r>
              <a:rPr lang="ru-RU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Институт математики, механики и компьютерных наук имени </a:t>
            </a:r>
            <a:r>
              <a:rPr lang="ru-RU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И.И.Воровича</a:t>
            </a:r>
            <a:endParaRPr lang="ru-RU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68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98540" y="696390"/>
            <a:ext cx="4175957" cy="1776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101600">
              <a:schemeClr val="accent1">
                <a:alpha val="30000"/>
              </a:schemeClr>
            </a:glow>
            <a:outerShdw blurRad="50800" dist="50800" dir="5400000" algn="ctr" rotWithShape="0">
              <a:srgbClr val="CCFFFF"/>
            </a:outerShdw>
            <a:reflection blurRad="38100" stA="52000" endA="300" endPos="35000" dir="5400000" sy="-100000" algn="bl" rotWithShape="0"/>
            <a:softEdge rad="127000"/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 err="1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Сырцева</a:t>
            </a:r>
            <a:r>
              <a:rPr lang="ru-RU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Вероника Александровна</a:t>
            </a:r>
            <a:endParaRPr lang="en-US" b="1" dirty="0" smtClean="0">
              <a:solidFill>
                <a:srgbClr val="00206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Tester</a:t>
            </a:r>
          </a:p>
          <a:p>
            <a:endParaRPr lang="ru-RU" b="1" dirty="0">
              <a:solidFill>
                <a:srgbClr val="00206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2" y="4018844"/>
            <a:ext cx="4713025" cy="4043608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630491" y="4500291"/>
            <a:ext cx="391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Соколикова</a:t>
            </a:r>
            <a:r>
              <a:rPr lang="ru-RU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Ксения Николаевна</a:t>
            </a:r>
          </a:p>
          <a:p>
            <a:pPr algn="ctr"/>
            <a:r>
              <a:rPr lang="en-US" dirty="0" err="1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Teamlead</a:t>
            </a:r>
            <a:r>
              <a:rPr lang="ru-RU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,</a:t>
            </a:r>
            <a:r>
              <a:rPr lang="en-US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business analyst</a:t>
            </a:r>
            <a:endParaRPr lang="ru-RU" dirty="0" smtClean="0">
              <a:solidFill>
                <a:srgbClr val="00206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879" y="510149"/>
            <a:ext cx="4712616" cy="3731127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6768277" y="1091069"/>
            <a:ext cx="4152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Мартыненко Елизавета Андреевна</a:t>
            </a:r>
            <a:endParaRPr lang="en-US" b="1" dirty="0" smtClean="0">
              <a:solidFill>
                <a:srgbClr val="00206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002060"/>
                </a:solidFill>
              </a:rPr>
              <a:t>Frontend developer</a:t>
            </a:r>
            <a:endParaRPr lang="ru-RU" b="1" dirty="0" smtClean="0">
              <a:solidFill>
                <a:srgbClr val="00206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916" y="3946308"/>
            <a:ext cx="5146577" cy="4041998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6629916" y="4559973"/>
            <a:ext cx="38345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Сидоренко Артем Алексеевич</a:t>
            </a:r>
          </a:p>
          <a:p>
            <a:pPr algn="ctr"/>
            <a:r>
              <a:rPr lang="ru-RU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back-end</a:t>
            </a:r>
            <a:r>
              <a:rPr lang="ru-RU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developer</a:t>
            </a:r>
            <a:endParaRPr lang="ru-RU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sp>
        <p:nvSpPr>
          <p:cNvPr id="41" name="Полилиния 40"/>
          <p:cNvSpPr/>
          <p:nvPr/>
        </p:nvSpPr>
        <p:spPr>
          <a:xfrm>
            <a:off x="630491" y="1655818"/>
            <a:ext cx="10098612" cy="4384830"/>
          </a:xfrm>
          <a:custGeom>
            <a:avLst/>
            <a:gdLst>
              <a:gd name="connsiteX0" fmla="*/ 4222223 w 10098612"/>
              <a:gd name="connsiteY0" fmla="*/ 0 h 4384830"/>
              <a:gd name="connsiteX1" fmla="*/ 4831823 w 10098612"/>
              <a:gd name="connsiteY1" fmla="*/ 717755 h 4384830"/>
              <a:gd name="connsiteX2" fmla="*/ 6031359 w 10098612"/>
              <a:gd name="connsiteY2" fmla="*/ 304800 h 4384830"/>
              <a:gd name="connsiteX3" fmla="*/ 8440262 w 10098612"/>
              <a:gd name="connsiteY3" fmla="*/ 914400 h 4384830"/>
              <a:gd name="connsiteX4" fmla="*/ 6237836 w 10098612"/>
              <a:gd name="connsiteY4" fmla="*/ 1710813 h 4384830"/>
              <a:gd name="connsiteX5" fmla="*/ 10092081 w 10098612"/>
              <a:gd name="connsiteY5" fmla="*/ 3116826 h 4384830"/>
              <a:gd name="connsiteX6" fmla="*/ 7112907 w 10098612"/>
              <a:gd name="connsiteY6" fmla="*/ 4375355 h 4384830"/>
              <a:gd name="connsiteX7" fmla="*/ 5362765 w 10098612"/>
              <a:gd name="connsiteY7" fmla="*/ 2438400 h 4384830"/>
              <a:gd name="connsiteX8" fmla="*/ 3740443 w 10098612"/>
              <a:gd name="connsiteY8" fmla="*/ 4218039 h 4384830"/>
              <a:gd name="connsiteX9" fmla="*/ 279488 w 10098612"/>
              <a:gd name="connsiteY9" fmla="*/ 3814916 h 4384830"/>
              <a:gd name="connsiteX10" fmla="*/ 584288 w 10098612"/>
              <a:gd name="connsiteY10" fmla="*/ 2418736 h 4384830"/>
              <a:gd name="connsiteX11" fmla="*/ 3573294 w 10098612"/>
              <a:gd name="connsiteY11" fmla="*/ 1533832 h 4384830"/>
              <a:gd name="connsiteX12" fmla="*/ 564623 w 10098612"/>
              <a:gd name="connsiteY12" fmla="*/ 1563329 h 4384830"/>
              <a:gd name="connsiteX13" fmla="*/ 3268494 w 10098612"/>
              <a:gd name="connsiteY13" fmla="*/ 776749 h 438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98612" h="4384830">
                <a:moveTo>
                  <a:pt x="4222223" y="0"/>
                </a:moveTo>
                <a:cubicBezTo>
                  <a:pt x="4376261" y="333477"/>
                  <a:pt x="4530300" y="666955"/>
                  <a:pt x="4831823" y="717755"/>
                </a:cubicBezTo>
                <a:cubicBezTo>
                  <a:pt x="5133346" y="768555"/>
                  <a:pt x="5429953" y="272026"/>
                  <a:pt x="6031359" y="304800"/>
                </a:cubicBezTo>
                <a:cubicBezTo>
                  <a:pt x="6632766" y="337574"/>
                  <a:pt x="8405849" y="680065"/>
                  <a:pt x="8440262" y="914400"/>
                </a:cubicBezTo>
                <a:cubicBezTo>
                  <a:pt x="8474675" y="1148735"/>
                  <a:pt x="5962533" y="1343742"/>
                  <a:pt x="6237836" y="1710813"/>
                </a:cubicBezTo>
                <a:cubicBezTo>
                  <a:pt x="6513139" y="2077884"/>
                  <a:pt x="9946236" y="2672736"/>
                  <a:pt x="10092081" y="3116826"/>
                </a:cubicBezTo>
                <a:cubicBezTo>
                  <a:pt x="10237926" y="3560916"/>
                  <a:pt x="7901126" y="4488426"/>
                  <a:pt x="7112907" y="4375355"/>
                </a:cubicBezTo>
                <a:cubicBezTo>
                  <a:pt x="6324688" y="4262284"/>
                  <a:pt x="5924842" y="2464619"/>
                  <a:pt x="5362765" y="2438400"/>
                </a:cubicBezTo>
                <a:cubicBezTo>
                  <a:pt x="4800688" y="2412181"/>
                  <a:pt x="4587656" y="3988620"/>
                  <a:pt x="3740443" y="4218039"/>
                </a:cubicBezTo>
                <a:cubicBezTo>
                  <a:pt x="2893230" y="4447458"/>
                  <a:pt x="805514" y="4114800"/>
                  <a:pt x="279488" y="3814916"/>
                </a:cubicBezTo>
                <a:cubicBezTo>
                  <a:pt x="-246538" y="3515032"/>
                  <a:pt x="35320" y="2798917"/>
                  <a:pt x="584288" y="2418736"/>
                </a:cubicBezTo>
                <a:cubicBezTo>
                  <a:pt x="1133256" y="2038555"/>
                  <a:pt x="3576571" y="1676400"/>
                  <a:pt x="3573294" y="1533832"/>
                </a:cubicBezTo>
                <a:cubicBezTo>
                  <a:pt x="3570017" y="1391264"/>
                  <a:pt x="615423" y="1689510"/>
                  <a:pt x="564623" y="1563329"/>
                </a:cubicBezTo>
                <a:cubicBezTo>
                  <a:pt x="513823" y="1437148"/>
                  <a:pt x="1891158" y="1106948"/>
                  <a:pt x="3268494" y="776749"/>
                </a:cubicBezTo>
              </a:path>
            </a:pathLst>
          </a:custGeom>
          <a:noFill/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003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2955" y="148816"/>
            <a:ext cx="10569677" cy="863907"/>
          </a:xfrm>
        </p:spPr>
        <p:txBody>
          <a:bodyPr>
            <a:normAutofit/>
          </a:bodyPr>
          <a:lstStyle/>
          <a:p>
            <a:pPr algn="ctr"/>
            <a:r>
              <a:rPr lang="ru-RU" sz="3200" b="1" u="sng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Команда </a:t>
            </a:r>
            <a:r>
              <a:rPr lang="en-US" sz="3200" b="1" u="sng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I </a:t>
            </a:r>
            <a:r>
              <a:rPr lang="en-US" sz="3200" b="1" u="sng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pu</a:t>
            </a:r>
            <a:r>
              <a:rPr lang="en-US" sz="3200" b="1" u="sng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I </a:t>
            </a:r>
            <a:r>
              <a:rPr lang="en-US" sz="3200" b="1" u="sng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pu</a:t>
            </a:r>
            <a:r>
              <a:rPr lang="en-US" sz="3200" b="1" u="sng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ru-RU" sz="3200" b="1" u="sng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педставляет</a:t>
            </a:r>
            <a:r>
              <a:rPr lang="ru-RU" sz="3200" b="1" u="sng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:</a:t>
            </a:r>
            <a:endParaRPr lang="ru-RU" sz="3200" b="1" u="sng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032" y="1170039"/>
            <a:ext cx="10515600" cy="6086167"/>
          </a:xfrm>
          <a:effectLst/>
        </p:spPr>
        <p:txBody>
          <a:bodyPr>
            <a:normAutofit fontScale="3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74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Цели работы: </a:t>
            </a:r>
          </a:p>
          <a:p>
            <a:pPr lvl="0">
              <a:buFontTx/>
              <a:buChar char="-"/>
            </a:pPr>
            <a:endParaRPr lang="ru-RU" sz="7400" b="1" dirty="0" smtClean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lvl="0">
              <a:buFontTx/>
              <a:buChar char="-"/>
            </a:pPr>
            <a:r>
              <a:rPr lang="ru-RU" sz="74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Получить </a:t>
            </a:r>
            <a:r>
              <a:rPr lang="ru-RU" sz="7400" b="1" dirty="0">
                <a:solidFill>
                  <a:srgbClr val="002060"/>
                </a:solidFill>
                <a:latin typeface="Book Antiqua" panose="02040602050305030304" pitchFamily="18" charset="0"/>
              </a:rPr>
              <a:t>опыт в написании математических функций и </a:t>
            </a:r>
            <a:r>
              <a:rPr lang="ru-RU" sz="74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GUI-приложений;</a:t>
            </a:r>
          </a:p>
          <a:p>
            <a:pPr lvl="0">
              <a:buFontTx/>
              <a:buChar char="-"/>
            </a:pPr>
            <a:endParaRPr lang="ru-RU" sz="7400" b="1" dirty="0" smtClean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lvl="0">
              <a:buFontTx/>
              <a:buChar char="-"/>
            </a:pPr>
            <a:r>
              <a:rPr lang="ru-RU" sz="74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Создать </a:t>
            </a:r>
            <a:r>
              <a:rPr lang="ru-RU" sz="7400" b="1" dirty="0">
                <a:solidFill>
                  <a:srgbClr val="002060"/>
                </a:solidFill>
                <a:latin typeface="Book Antiqua" panose="02040602050305030304" pitchFamily="18" charset="0"/>
              </a:rPr>
              <a:t>удобное приложения для работы с основными формулами арифметической прогрессии.</a:t>
            </a:r>
          </a:p>
          <a:p>
            <a:pPr marL="0" indent="0">
              <a:buNone/>
            </a:pPr>
            <a:endParaRPr lang="ru-RU" sz="7400" b="1" dirty="0" smtClean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sz="74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Задачи: </a:t>
            </a:r>
          </a:p>
          <a:p>
            <a:pPr lvl="0">
              <a:buFontTx/>
              <a:buChar char="-"/>
            </a:pPr>
            <a:r>
              <a:rPr lang="ru-RU" sz="74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Составить </a:t>
            </a:r>
            <a:r>
              <a:rPr lang="ru-RU" sz="7400" b="1" dirty="0">
                <a:solidFill>
                  <a:srgbClr val="002060"/>
                </a:solidFill>
                <a:latin typeface="Book Antiqua" panose="02040602050305030304" pitchFamily="18" charset="0"/>
              </a:rPr>
              <a:t>алгоритм вычисления по формулам </a:t>
            </a:r>
            <a:endParaRPr lang="ru-RU" sz="7400" b="1" dirty="0" smtClean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lvl="0">
              <a:buFontTx/>
              <a:buChar char="-"/>
            </a:pPr>
            <a:r>
              <a:rPr lang="ru-RU" sz="74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арифметической </a:t>
            </a:r>
            <a:r>
              <a:rPr lang="ru-RU" sz="7400" b="1" dirty="0">
                <a:solidFill>
                  <a:srgbClr val="002060"/>
                </a:solidFill>
                <a:latin typeface="Book Antiqua" panose="02040602050305030304" pitchFamily="18" charset="0"/>
              </a:rPr>
              <a:t>прогрессии</a:t>
            </a:r>
            <a:br>
              <a:rPr lang="ru-RU" sz="7400" b="1" dirty="0">
                <a:solidFill>
                  <a:srgbClr val="002060"/>
                </a:solidFill>
                <a:latin typeface="Book Antiqua" panose="02040602050305030304" pitchFamily="18" charset="0"/>
              </a:rPr>
            </a:br>
            <a:endParaRPr lang="ru-RU" sz="74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lvl="0">
              <a:buFontTx/>
              <a:buChar char="-"/>
            </a:pPr>
            <a:r>
              <a:rPr lang="ru-RU" sz="74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Написать </a:t>
            </a:r>
            <a:r>
              <a:rPr lang="ru-RU" sz="7400" b="1" dirty="0">
                <a:solidFill>
                  <a:srgbClr val="002060"/>
                </a:solidFill>
                <a:latin typeface="Book Antiqua" panose="02040602050305030304" pitchFamily="18" charset="0"/>
              </a:rPr>
              <a:t>грамотный код</a:t>
            </a:r>
            <a:br>
              <a:rPr lang="ru-RU" sz="7400" b="1" dirty="0">
                <a:solidFill>
                  <a:srgbClr val="002060"/>
                </a:solidFill>
                <a:latin typeface="Book Antiqua" panose="02040602050305030304" pitchFamily="18" charset="0"/>
              </a:rPr>
            </a:br>
            <a:endParaRPr lang="ru-RU" sz="7400" b="1" dirty="0" smtClean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lvl="0">
              <a:buFontTx/>
              <a:buChar char="-"/>
            </a:pPr>
            <a:r>
              <a:rPr lang="ru-RU" sz="74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Красиво </a:t>
            </a:r>
            <a:r>
              <a:rPr lang="ru-RU" sz="7400" b="1" dirty="0">
                <a:solidFill>
                  <a:srgbClr val="002060"/>
                </a:solidFill>
                <a:latin typeface="Book Antiqua" panose="02040602050305030304" pitchFamily="18" charset="0"/>
              </a:rPr>
              <a:t>оформить результат</a:t>
            </a:r>
          </a:p>
          <a:p>
            <a:pPr marL="0" indent="0">
              <a:buNone/>
            </a:pPr>
            <a:r>
              <a:rPr lang="ru-RU" sz="7400" b="1" dirty="0">
                <a:solidFill>
                  <a:srgbClr val="002060"/>
                </a:solidFill>
                <a:latin typeface="Book Antiqua" panose="02040602050305030304" pitchFamily="18" charset="0"/>
              </a:rPr>
              <a:t> </a:t>
            </a:r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51" y="4213122"/>
            <a:ext cx="3893573" cy="2460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028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92" y="-186813"/>
            <a:ext cx="5848646" cy="4522839"/>
          </a:xfrm>
        </p:spPr>
        <p:txBody>
          <a:bodyPr>
            <a:noAutofit/>
          </a:bodyPr>
          <a:lstStyle/>
          <a:p>
            <a:pPr>
              <a:lnSpc>
                <a:spcPts val="2880"/>
              </a:lnSpc>
            </a:pPr>
            <a:r>
              <a:rPr lang="ru-RU" sz="20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Для удобства использования проекта и для личного опыта мы решили создать GUI интерфейс для него. Для реализации мы использовали стандартную библиотеку </a:t>
            </a:r>
            <a:r>
              <a:rPr lang="ru-RU" sz="20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Python</a:t>
            </a:r>
            <a:r>
              <a:rPr lang="ru-RU" sz="20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для создания GUI приложений </a:t>
            </a:r>
            <a:r>
              <a:rPr lang="ru-RU" sz="20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tkinter</a:t>
            </a:r>
            <a:r>
              <a:rPr lang="ru-RU" sz="20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. </a:t>
            </a:r>
            <a:br>
              <a:rPr lang="ru-RU" sz="2000" dirty="0" smtClean="0">
                <a:solidFill>
                  <a:srgbClr val="002060"/>
                </a:solidFill>
                <a:latin typeface="Book Antiqua" panose="02040602050305030304" pitchFamily="18" charset="0"/>
              </a:rPr>
            </a:br>
            <a:r>
              <a:rPr lang="ru-RU" sz="2400" dirty="0">
                <a:solidFill>
                  <a:srgbClr val="002060"/>
                </a:solidFill>
                <a:latin typeface="Book Antiqua" panose="02040602050305030304" pitchFamily="18" charset="0"/>
              </a:rPr>
              <a:t/>
            </a:r>
            <a:br>
              <a:rPr lang="ru-RU" sz="2400" dirty="0">
                <a:solidFill>
                  <a:srgbClr val="002060"/>
                </a:solidFill>
                <a:latin typeface="Book Antiqua" panose="02040602050305030304" pitchFamily="18" charset="0"/>
              </a:rPr>
            </a:br>
            <a:r>
              <a:rPr lang="ru-RU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/>
            </a:r>
            <a:br>
              <a:rPr lang="ru-RU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</a:br>
            <a:r>
              <a:rPr lang="ru-RU" sz="2400" dirty="0">
                <a:solidFill>
                  <a:srgbClr val="002060"/>
                </a:solidFill>
                <a:latin typeface="Book Antiqua" panose="02040602050305030304" pitchFamily="18" charset="0"/>
              </a:rPr>
              <a:t/>
            </a:r>
            <a:br>
              <a:rPr lang="ru-RU" sz="2400" dirty="0">
                <a:solidFill>
                  <a:srgbClr val="002060"/>
                </a:solidFill>
                <a:latin typeface="Book Antiqua" panose="02040602050305030304" pitchFamily="18" charset="0"/>
              </a:rPr>
            </a:br>
            <a:endParaRPr lang="ru-RU" sz="2400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5464" y="202073"/>
            <a:ext cx="3500285" cy="3101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92" y="3437571"/>
            <a:ext cx="5728279" cy="3330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15"/>
          <p:cNvSpPr/>
          <p:nvPr/>
        </p:nvSpPr>
        <p:spPr>
          <a:xfrm>
            <a:off x="6381137" y="3759757"/>
            <a:ext cx="560438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</a:t>
            </a:r>
            <a:r>
              <a:rPr lang="ru-RU" sz="2000" dirty="0" smtClean="0"/>
              <a:t>роект  состоит из главного окна и 4 побочных окон(по одному на каждую функцию), которые создаются как экземпляры класса с необходимыми входными параметрами. </a:t>
            </a:r>
            <a:r>
              <a:rPr lang="en-US" sz="2000" dirty="0">
                <a:solidFill>
                  <a:srgbClr val="002060"/>
                </a:solidFill>
              </a:rPr>
              <a:t>Frontend </a:t>
            </a:r>
            <a:r>
              <a:rPr lang="en-US" sz="2000" dirty="0" smtClean="0">
                <a:solidFill>
                  <a:srgbClr val="002060"/>
                </a:solidFill>
              </a:rPr>
              <a:t>developer</a:t>
            </a:r>
            <a:r>
              <a:rPr lang="ru-RU" sz="2000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ru-RU" sz="2000" dirty="0" smtClean="0"/>
              <a:t>занимался </a:t>
            </a:r>
            <a:r>
              <a:rPr lang="ru-RU" sz="2000" dirty="0" smtClean="0"/>
              <a:t>подбором цветовой гаммы, красивым, удобным и практичным интерфейсом. По завершении 1-го этапа </a:t>
            </a:r>
            <a:r>
              <a:rPr lang="ru-RU" sz="2000" dirty="0" smtClean="0"/>
              <a:t>разработки </a:t>
            </a:r>
            <a:r>
              <a:rPr lang="en-US" sz="2000" smtClean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Tester</a:t>
            </a:r>
            <a:r>
              <a:rPr lang="ru-RU" sz="2000" smtClean="0"/>
              <a:t> </a:t>
            </a:r>
            <a:r>
              <a:rPr lang="ru-RU" sz="2000" dirty="0" smtClean="0"/>
              <a:t>провёл </a:t>
            </a:r>
            <a:r>
              <a:rPr lang="ru-RU" sz="2000" dirty="0" smtClean="0"/>
              <a:t>тесты, на основе которых были сделаны необходимые поправки в коде.</a:t>
            </a:r>
            <a:br>
              <a:rPr lang="ru-RU" sz="2000" dirty="0" smtClean="0"/>
            </a:br>
            <a:endParaRPr lang="ru-RU" sz="20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>
            <a:off x="2848410" y="2394953"/>
            <a:ext cx="1527544" cy="1229036"/>
          </a:xfrm>
          <a:prstGeom prst="curvedConnector3">
            <a:avLst/>
          </a:prstGeom>
          <a:ln>
            <a:tailEnd type="triangle"/>
          </a:ln>
          <a:effectLst>
            <a:glow rad="165100">
              <a:schemeClr val="accent1">
                <a:lumMod val="60000"/>
                <a:lumOff val="40000"/>
              </a:schemeClr>
            </a:glow>
          </a:effectLst>
          <a:scene3d>
            <a:camera prst="orthographicFront"/>
            <a:lightRig rig="threePt" dir="t"/>
          </a:scene3d>
          <a:sp3d contourW="12700">
            <a:contourClr>
              <a:schemeClr val="tx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кругленная соединительная линия 20"/>
          <p:cNvCxnSpPr/>
          <p:nvPr/>
        </p:nvCxnSpPr>
        <p:spPr>
          <a:xfrm flipV="1">
            <a:off x="7529965" y="3067489"/>
            <a:ext cx="747251" cy="740163"/>
          </a:xfrm>
          <a:prstGeom prst="curvedConnector3">
            <a:avLst/>
          </a:prstGeom>
          <a:ln>
            <a:tailEnd type="triangle"/>
          </a:ln>
          <a:effectLst>
            <a:glow rad="127000">
              <a:schemeClr val="accent1">
                <a:lumMod val="60000"/>
                <a:lumOff val="40000"/>
              </a:schemeClr>
            </a:glow>
          </a:effectLst>
          <a:scene3d>
            <a:camera prst="orthographicFront"/>
            <a:lightRig rig="threePt" dir="t"/>
          </a:scene3d>
          <a:sp3d contourW="12700">
            <a:contourClr>
              <a:srgbClr val="002060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630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Спасибо за внимание!</a:t>
            </a:r>
            <a:endParaRPr lang="ru-RU" sz="6000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2204" y="1572071"/>
            <a:ext cx="4967592" cy="447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85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178</Words>
  <Application>Microsoft Office PowerPoint</Application>
  <PresentationFormat>Широкоэкранный</PresentationFormat>
  <Paragraphs>32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Book Antiqua</vt:lpstr>
      <vt:lpstr>Calibri</vt:lpstr>
      <vt:lpstr>Calibri Light</vt:lpstr>
      <vt:lpstr>Wingdings</vt:lpstr>
      <vt:lpstr>Тема Office</vt:lpstr>
      <vt:lpstr> Программа для арифметической прогрессии</vt:lpstr>
      <vt:lpstr>Презентация PowerPoint</vt:lpstr>
      <vt:lpstr>Команда I pu I pu педставляет:</vt:lpstr>
      <vt:lpstr>Для удобства использования проекта и для личного опыта мы решили создать GUI интерфейс для него. Для реализации мы использовали стандартную библиотеку Python для создания GUI приложений tkinter.     </vt:lpstr>
      <vt:lpstr>Спасибо за внимание!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на тему: Программа для арифметической прогрессии</dc:title>
  <dc:creator>Пользователь Windows</dc:creator>
  <cp:lastModifiedBy>Пользователь Windows</cp:lastModifiedBy>
  <cp:revision>24</cp:revision>
  <dcterms:created xsi:type="dcterms:W3CDTF">2023-10-11T16:22:11Z</dcterms:created>
  <dcterms:modified xsi:type="dcterms:W3CDTF">2023-10-11T21:18:13Z</dcterms:modified>
</cp:coreProperties>
</file>